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145706532" r:id="rId3"/>
    <p:sldId id="345" r:id="rId4"/>
    <p:sldId id="2145706529" r:id="rId5"/>
    <p:sldId id="2145706530" r:id="rId6"/>
    <p:sldId id="2145706531" r:id="rId7"/>
    <p:sldId id="2145706535" r:id="rId8"/>
    <p:sldId id="2145706536" r:id="rId9"/>
    <p:sldId id="2145706534" r:id="rId10"/>
    <p:sldId id="2145706538" r:id="rId11"/>
    <p:sldId id="2145706539" r:id="rId12"/>
    <p:sldId id="2145706537" r:id="rId13"/>
    <p:sldId id="2145706540" r:id="rId14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5B319-20C4-484D-A45B-6C9EB2BFA4EB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84396-9A07-4570-A317-73EF03B02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6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4A5805-7970-4D0D-8F46-E59AD9EA70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1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4274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16899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247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009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2212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1772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85250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1994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40798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39736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6585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02/05/2026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861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952500" y="297456"/>
            <a:ext cx="10287000" cy="60483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none" lIns="180000" tIns="180000"/>
          <a:lstStyle>
            <a:lvl1pPr marL="177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8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1724025" y="980729"/>
            <a:ext cx="8743950" cy="3456383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Prevention Needs Tool</a:t>
            </a:r>
            <a:br>
              <a:rPr lang="en-US" altLang="en-US" dirty="0">
                <a:solidFill>
                  <a:schemeClr val="bg1"/>
                </a:solidFill>
              </a:rPr>
            </a:br>
            <a:r>
              <a:rPr lang="en-US" altLang="en-US" sz="2400" dirty="0">
                <a:solidFill>
                  <a:schemeClr val="bg1"/>
                </a:solidFill>
              </a:rPr>
              <a:t>Estimating Needs to Meet Targets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2423592" y="4797152"/>
            <a:ext cx="7200900" cy="1251223"/>
          </a:xfrm>
        </p:spPr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February </a:t>
            </a:r>
            <a:r>
              <a:rPr lang="en-US" altLang="en-US" dirty="0">
                <a:solidFill>
                  <a:schemeClr val="bg1"/>
                </a:solidFill>
              </a:rPr>
              <a:t>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C860F-0C68-1825-58B4-EC3E7BB2F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A683A-308D-58BE-621A-AEE3D16C3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0910"/>
          </a:xfrm>
        </p:spPr>
        <p:txBody>
          <a:bodyPr/>
          <a:lstStyle/>
          <a:p>
            <a:r>
              <a:rPr lang="en-US" dirty="0"/>
              <a:t>Sources of Current Coverage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B60A261-03D4-96C3-AE54-6450D35C61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111091"/>
              </p:ext>
            </p:extLst>
          </p:nvPr>
        </p:nvGraphicFramePr>
        <p:xfrm>
          <a:off x="649996" y="1524635"/>
          <a:ext cx="11292291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3379">
                  <a:extLst>
                    <a:ext uri="{9D8B030D-6E8A-4147-A177-3AD203B41FA5}">
                      <a16:colId xmlns:a16="http://schemas.microsoft.com/office/drawing/2014/main" val="3821445046"/>
                    </a:ext>
                  </a:extLst>
                </a:gridCol>
                <a:gridCol w="1221665">
                  <a:extLst>
                    <a:ext uri="{9D8B030D-6E8A-4147-A177-3AD203B41FA5}">
                      <a16:colId xmlns:a16="http://schemas.microsoft.com/office/drawing/2014/main" val="3137909698"/>
                    </a:ext>
                  </a:extLst>
                </a:gridCol>
                <a:gridCol w="1588168">
                  <a:extLst>
                    <a:ext uri="{9D8B030D-6E8A-4147-A177-3AD203B41FA5}">
                      <a16:colId xmlns:a16="http://schemas.microsoft.com/office/drawing/2014/main" val="1676923734"/>
                    </a:ext>
                  </a:extLst>
                </a:gridCol>
                <a:gridCol w="907963">
                  <a:extLst>
                    <a:ext uri="{9D8B030D-6E8A-4147-A177-3AD203B41FA5}">
                      <a16:colId xmlns:a16="http://schemas.microsoft.com/office/drawing/2014/main" val="3459261835"/>
                    </a:ext>
                  </a:extLst>
                </a:gridCol>
                <a:gridCol w="907963">
                  <a:extLst>
                    <a:ext uri="{9D8B030D-6E8A-4147-A177-3AD203B41FA5}">
                      <a16:colId xmlns:a16="http://schemas.microsoft.com/office/drawing/2014/main" val="1382703350"/>
                    </a:ext>
                  </a:extLst>
                </a:gridCol>
                <a:gridCol w="2503153">
                  <a:extLst>
                    <a:ext uri="{9D8B030D-6E8A-4147-A177-3AD203B41FA5}">
                      <a16:colId xmlns:a16="http://schemas.microsoft.com/office/drawing/2014/main" val="378494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Population Group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Condoms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Key Populations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PrEP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VMMC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66995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Condom use at last sex with non-regular partner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DHS, PHIA or regional average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Services for key populations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UNAIDS’ Key Population Atlas or regional average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16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Current PrEP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359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Women using condoms for family 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1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 circumcision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DHS, PHIA input to 3MC model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114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Number of VMMC performed in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3261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51581B-2B1E-35A2-27FA-322F35ACC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10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332F90-DE26-B552-43AC-821B4620CE54}"/>
              </a:ext>
            </a:extLst>
          </p:cNvPr>
          <p:cNvSpPr txBox="1"/>
          <p:nvPr/>
        </p:nvSpPr>
        <p:spPr>
          <a:xfrm>
            <a:off x="4800600" y="1155303"/>
            <a:ext cx="4626429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X = indicates models using each population</a:t>
            </a:r>
          </a:p>
        </p:txBody>
      </p:sp>
    </p:spTree>
    <p:extLst>
      <p:ext uri="{BB962C8B-B14F-4D97-AF65-F5344CB8AC3E}">
        <p14:creationId xmlns:p14="http://schemas.microsoft.com/office/powerpoint/2010/main" val="2864044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E97F8-2423-00B2-24F8-EFBAB5067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AF3FF-0ADA-B104-70A6-822B22E5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0910"/>
          </a:xfrm>
        </p:spPr>
        <p:txBody>
          <a:bodyPr/>
          <a:lstStyle/>
          <a:p>
            <a:r>
              <a:rPr lang="en-US" dirty="0"/>
              <a:t>2030 Global Targets are set by default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801D39-C3AA-79A2-C0CF-A1E6B444A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BAC97F0-A187-CFD0-5DBF-27DA9CA7568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22288927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70412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2030 Target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093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Condom use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FSW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MSM and Non-regular partners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90%</a:t>
                      </a:r>
                    </a:p>
                    <a:p>
                      <a:r>
                        <a:rPr lang="en-US" dirty="0"/>
                        <a:t>75%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6991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 circumcision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90% among males 15-29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428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Key population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427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Varies by population group and incidence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718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939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14ED25-EDB3-8180-C515-C6106E5C3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When your projection is loaded you can access the tool with</a:t>
            </a:r>
            <a:br>
              <a:rPr lang="en-US" dirty="0"/>
            </a:br>
            <a:r>
              <a:rPr lang="en-US" sz="3600" i="1" dirty="0"/>
              <a:t>Tools &gt; More tools &gt; Prevention Needs</a:t>
            </a: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D0E272-BB0E-A4F2-5C0F-297BFA37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3DCD38-6E1A-8DF1-4E0D-FB5B309C0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271" y="1985760"/>
            <a:ext cx="10607513" cy="3444884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1876DDF-AB82-A8EA-E23C-E6F2FE31FA9B}"/>
              </a:ext>
            </a:extLst>
          </p:cNvPr>
          <p:cNvSpPr/>
          <p:nvPr/>
        </p:nvSpPr>
        <p:spPr>
          <a:xfrm>
            <a:off x="6193971" y="4234543"/>
            <a:ext cx="1099458" cy="13255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71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BC0A-EDA8-DDCC-44FE-5CFF9446A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543699"/>
          </a:xfrm>
        </p:spPr>
        <p:txBody>
          <a:bodyPr>
            <a:normAutofit fontScale="90000"/>
          </a:bodyPr>
          <a:lstStyle/>
          <a:p>
            <a:r>
              <a:rPr lang="en-US" dirty="0"/>
              <a:t>Prevention Needs Tool in Spectrum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A19A8A-9A85-9DDE-3327-EA51625E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E1AD80-305F-4BC6-93BD-0F826AADF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13" y="821553"/>
            <a:ext cx="11098174" cy="55347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3DCAA4-C892-8688-F672-24E325396CCE}"/>
              </a:ext>
            </a:extLst>
          </p:cNvPr>
          <p:cNvSpPr/>
          <p:nvPr/>
        </p:nvSpPr>
        <p:spPr>
          <a:xfrm>
            <a:off x="546913" y="1092820"/>
            <a:ext cx="2764999" cy="3568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827E7-8383-99E3-CDE7-EA0B01A32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and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98D56-B315-A27B-DF8E-09FF9114F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dirty="0"/>
              <a:t>: To assist country teams to estimate the service delivery and commodity needs to achieve their targets for </a:t>
            </a:r>
            <a:r>
              <a:rPr lang="en-US"/>
              <a:t>key HIV prevention </a:t>
            </a:r>
            <a:r>
              <a:rPr lang="en-US" dirty="0"/>
              <a:t>programs: condoms, PrEP, key population services and voluntary medical male circumcision</a:t>
            </a:r>
          </a:p>
          <a:p>
            <a:r>
              <a:rPr lang="en-US" b="1" dirty="0"/>
              <a:t>Approach</a:t>
            </a:r>
            <a:r>
              <a:rPr lang="en-US" dirty="0"/>
              <a:t>: Implement versions of existing tools in a new Spectrum Tool ‘</a:t>
            </a:r>
            <a:r>
              <a:rPr lang="en-US" i="1" dirty="0"/>
              <a:t>Prevention Needs’ </a:t>
            </a:r>
            <a:r>
              <a:rPr lang="en-US" dirty="0"/>
              <a:t>that can be saved as part of the Spectrum/AIM PJNZ file. 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B5D4E-FD4F-6915-4638-EBA6B290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9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45C7B-F7A0-CD4A-C506-636D380FF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485C9C-56C6-BE65-02C7-F01EF268A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7688"/>
            <a:ext cx="10515600" cy="4579275"/>
          </a:xfrm>
        </p:spPr>
        <p:txBody>
          <a:bodyPr>
            <a:normAutofit fontScale="92500"/>
          </a:bodyPr>
          <a:lstStyle/>
          <a:p>
            <a:r>
              <a:rPr lang="en-US" dirty="0"/>
              <a:t>Voluntary medical </a:t>
            </a:r>
            <a:r>
              <a:rPr lang="en-US"/>
              <a:t>male circumcision (VMMC)</a:t>
            </a:r>
            <a:endParaRPr lang="en-US" dirty="0"/>
          </a:p>
          <a:p>
            <a:pPr lvl="1"/>
            <a:r>
              <a:rPr lang="en-US" dirty="0"/>
              <a:t>Subnational VMMC targets</a:t>
            </a:r>
          </a:p>
          <a:p>
            <a:pPr lvl="1"/>
            <a:r>
              <a:rPr lang="en-US" dirty="0"/>
              <a:t>Replicates need calculations in DMPPT</a:t>
            </a:r>
          </a:p>
          <a:p>
            <a:r>
              <a:rPr lang="en-US"/>
              <a:t>Condoms</a:t>
            </a:r>
            <a:endParaRPr lang="en-US" dirty="0"/>
          </a:p>
          <a:p>
            <a:pPr lvl="1"/>
            <a:r>
              <a:rPr lang="en-US" dirty="0"/>
              <a:t>Estimate </a:t>
            </a:r>
            <a:r>
              <a:rPr lang="en-US"/>
              <a:t>national need </a:t>
            </a:r>
            <a:r>
              <a:rPr lang="en-US" dirty="0"/>
              <a:t>for condoms</a:t>
            </a:r>
          </a:p>
          <a:p>
            <a:pPr lvl="1"/>
            <a:r>
              <a:rPr lang="en-US" dirty="0"/>
              <a:t>Replicates need calculations from the Condom Needs Estimation Tool (CNET)</a:t>
            </a:r>
          </a:p>
          <a:p>
            <a:r>
              <a:rPr lang="en-US"/>
              <a:t>Pre-exposure prophylaxis (PrEP)</a:t>
            </a:r>
            <a:endParaRPr lang="en-US" dirty="0"/>
          </a:p>
          <a:p>
            <a:pPr lvl="1"/>
            <a:r>
              <a:rPr lang="en-US" dirty="0"/>
              <a:t>Estimate need for PrEP by target population</a:t>
            </a:r>
          </a:p>
          <a:p>
            <a:pPr lvl="1"/>
            <a:r>
              <a:rPr lang="en-US"/>
              <a:t>Replicates </a:t>
            </a:r>
            <a:r>
              <a:rPr lang="en-US" dirty="0"/>
              <a:t>need calculations from PrEP-it</a:t>
            </a:r>
          </a:p>
          <a:p>
            <a:r>
              <a:rPr lang="en-US" dirty="0"/>
              <a:t>Key populations</a:t>
            </a:r>
          </a:p>
          <a:p>
            <a:pPr lvl="1"/>
            <a:r>
              <a:rPr lang="en-US" dirty="0"/>
              <a:t>Estimate numbers needing services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0FBDC0-8B27-3B87-3A3C-CBA91D438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37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A9A26D2-4C66-47AC-1E18-BD77195C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5034"/>
          </a:xfrm>
        </p:spPr>
        <p:txBody>
          <a:bodyPr>
            <a:normAutofit fontScale="90000"/>
          </a:bodyPr>
          <a:lstStyle/>
          <a:p>
            <a:r>
              <a:rPr lang="en-US" dirty="0"/>
              <a:t>VMMC</a:t>
            </a:r>
            <a:br>
              <a:rPr lang="en-US" dirty="0"/>
            </a:br>
            <a:r>
              <a:rPr lang="en-US" sz="2700" dirty="0"/>
              <a:t>Calculates the number </a:t>
            </a:r>
            <a:r>
              <a:rPr lang="en-US" sz="2700"/>
              <a:t>of VMMCs </a:t>
            </a:r>
            <a:r>
              <a:rPr lang="en-US" sz="2700" dirty="0"/>
              <a:t>needed by sub-national area to meet coverage targets by 2030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80955-54A0-716B-74E6-14EA0EFE8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EC67D2-CDEF-1C21-3DEE-07B241741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4268"/>
            <a:ext cx="12192000" cy="46930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0FF588-6273-8680-5C0B-2C15D9BD93C9}"/>
              </a:ext>
            </a:extLst>
          </p:cNvPr>
          <p:cNvSpPr txBox="1"/>
          <p:nvPr/>
        </p:nvSpPr>
        <p:spPr>
          <a:xfrm>
            <a:off x="160774" y="6356350"/>
            <a:ext cx="1097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Figures in red and blue boxes can be change by the user. Figures in the green box are the output.</a:t>
            </a:r>
          </a:p>
        </p:txBody>
      </p:sp>
    </p:spTree>
    <p:extLst>
      <p:ext uri="{BB962C8B-B14F-4D97-AF65-F5344CB8AC3E}">
        <p14:creationId xmlns:p14="http://schemas.microsoft.com/office/powerpoint/2010/main" val="216979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00ADC-1752-6160-7FAA-AF50D65F1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4697"/>
          </a:xfrm>
        </p:spPr>
        <p:txBody>
          <a:bodyPr>
            <a:normAutofit fontScale="90000"/>
          </a:bodyPr>
          <a:lstStyle/>
          <a:p>
            <a:r>
              <a:rPr lang="en-US" dirty="0"/>
              <a:t>Condom Needs</a:t>
            </a:r>
            <a:br>
              <a:rPr lang="en-US" dirty="0"/>
            </a:br>
            <a:r>
              <a:rPr lang="en-US" sz="3100" dirty="0"/>
              <a:t>Calculates the number </a:t>
            </a:r>
            <a:r>
              <a:rPr lang="en-US" sz="3100"/>
              <a:t>of condoms </a:t>
            </a:r>
            <a:r>
              <a:rPr lang="en-US" sz="3100" dirty="0"/>
              <a:t>needed to meet coverage targets by population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A7446E-49C7-3863-78A8-E38E83E5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BA579B-CFE3-F690-D3F2-3606E5EA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253"/>
            <a:ext cx="12192000" cy="43596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911931-A18F-EF23-B4AF-850FF5685FC0}"/>
              </a:ext>
            </a:extLst>
          </p:cNvPr>
          <p:cNvSpPr txBox="1"/>
          <p:nvPr/>
        </p:nvSpPr>
        <p:spPr>
          <a:xfrm>
            <a:off x="160774" y="6356350"/>
            <a:ext cx="1097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Figures in red and blue boxes can be change by the user. Figures in the green box are the output.</a:t>
            </a:r>
          </a:p>
        </p:txBody>
      </p:sp>
    </p:spTree>
    <p:extLst>
      <p:ext uri="{BB962C8B-B14F-4D97-AF65-F5344CB8AC3E}">
        <p14:creationId xmlns:p14="http://schemas.microsoft.com/office/powerpoint/2010/main" val="3797305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6248F-BF48-D987-0699-49925902E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250"/>
            <a:ext cx="10515600" cy="1221304"/>
          </a:xfrm>
        </p:spPr>
        <p:txBody>
          <a:bodyPr>
            <a:normAutofit fontScale="90000"/>
          </a:bodyPr>
          <a:lstStyle/>
          <a:p>
            <a:r>
              <a:rPr lang="en-US" dirty="0"/>
              <a:t>Key Populations</a:t>
            </a:r>
            <a:br>
              <a:rPr lang="en-US" dirty="0"/>
            </a:br>
            <a:r>
              <a:rPr lang="en-US" sz="3100" dirty="0"/>
              <a:t>Calculates the number of people needing services by key population to meet coverage targets by 2030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084482-92F3-0F20-FFBE-4D493C4DA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48C2EF-F110-5961-778E-C1AF05BE8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60" y="1761892"/>
            <a:ext cx="11860280" cy="33342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D399CE-037C-7E28-54CC-1362F2ABCDF8}"/>
              </a:ext>
            </a:extLst>
          </p:cNvPr>
          <p:cNvSpPr txBox="1"/>
          <p:nvPr/>
        </p:nvSpPr>
        <p:spPr>
          <a:xfrm>
            <a:off x="160774" y="6356350"/>
            <a:ext cx="1097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Figures in red and blue boxes can be change by the user. Figures in the green box are the output.</a:t>
            </a:r>
          </a:p>
        </p:txBody>
      </p:sp>
    </p:spTree>
    <p:extLst>
      <p:ext uri="{BB962C8B-B14F-4D97-AF65-F5344CB8AC3E}">
        <p14:creationId xmlns:p14="http://schemas.microsoft.com/office/powerpoint/2010/main" val="366923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5CC7A-E142-BF0A-F90D-F02BE44AD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4656D-4B0F-31D8-2F36-4AF4D9793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250"/>
            <a:ext cx="10515600" cy="1221304"/>
          </a:xfrm>
        </p:spPr>
        <p:txBody>
          <a:bodyPr>
            <a:normAutofit fontScale="90000"/>
          </a:bodyPr>
          <a:lstStyle/>
          <a:p>
            <a:r>
              <a:rPr lang="en-US" dirty="0"/>
              <a:t>PrEP</a:t>
            </a:r>
            <a:br>
              <a:rPr lang="en-US" dirty="0"/>
            </a:br>
            <a:r>
              <a:rPr lang="en-US" sz="3100" dirty="0"/>
              <a:t>Calculates the number of person-years of PrEP required to meet coverage targets by 2030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A4EB88-FD22-05B0-E723-9C193ADA6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C340FA-5616-6F93-CB24-4736F4960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04" y="1809523"/>
            <a:ext cx="11492813" cy="372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43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5BC73-03DB-F008-AD35-766E23D54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B4632-C6F4-21B9-8C85-66C9CA73C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250"/>
            <a:ext cx="10515600" cy="1221304"/>
          </a:xfrm>
        </p:spPr>
        <p:txBody>
          <a:bodyPr>
            <a:normAutofit fontScale="90000"/>
          </a:bodyPr>
          <a:lstStyle/>
          <a:p>
            <a:r>
              <a:rPr lang="en-US" dirty="0"/>
              <a:t>PrEP</a:t>
            </a:r>
            <a:br>
              <a:rPr lang="en-US" dirty="0"/>
            </a:br>
            <a:r>
              <a:rPr lang="en-US" sz="3100" dirty="0"/>
              <a:t>Also calculates the number of person-years of PrEP required by type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11C385-AA67-2381-32D1-51A24925A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C67F8E-0658-E37C-5DD4-4B7D37D60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9" y="1858781"/>
            <a:ext cx="11442399" cy="363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5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46415-AD92-0474-5F0C-26DB0D87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640714"/>
          </a:xfrm>
        </p:spPr>
        <p:txBody>
          <a:bodyPr>
            <a:normAutofit fontScale="90000"/>
          </a:bodyPr>
          <a:lstStyle/>
          <a:p>
            <a:r>
              <a:rPr lang="en-US" dirty="0"/>
              <a:t>Sources of Population Sizes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3314989-6DDD-BB9E-062F-E8A9B5473A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400191"/>
              </p:ext>
            </p:extLst>
          </p:nvPr>
        </p:nvGraphicFramePr>
        <p:xfrm>
          <a:off x="649996" y="1214755"/>
          <a:ext cx="11292290" cy="550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7132">
                  <a:extLst>
                    <a:ext uri="{9D8B030D-6E8A-4147-A177-3AD203B41FA5}">
                      <a16:colId xmlns:a16="http://schemas.microsoft.com/office/drawing/2014/main" val="3821445046"/>
                    </a:ext>
                  </a:extLst>
                </a:gridCol>
                <a:gridCol w="1260910">
                  <a:extLst>
                    <a:ext uri="{9D8B030D-6E8A-4147-A177-3AD203B41FA5}">
                      <a16:colId xmlns:a16="http://schemas.microsoft.com/office/drawing/2014/main" val="3137909698"/>
                    </a:ext>
                  </a:extLst>
                </a:gridCol>
                <a:gridCol w="1501541">
                  <a:extLst>
                    <a:ext uri="{9D8B030D-6E8A-4147-A177-3AD203B41FA5}">
                      <a16:colId xmlns:a16="http://schemas.microsoft.com/office/drawing/2014/main" val="1676923734"/>
                    </a:ext>
                  </a:extLst>
                </a:gridCol>
                <a:gridCol w="989777">
                  <a:extLst>
                    <a:ext uri="{9D8B030D-6E8A-4147-A177-3AD203B41FA5}">
                      <a16:colId xmlns:a16="http://schemas.microsoft.com/office/drawing/2014/main" val="3459261835"/>
                    </a:ext>
                  </a:extLst>
                </a:gridCol>
                <a:gridCol w="989777">
                  <a:extLst>
                    <a:ext uri="{9D8B030D-6E8A-4147-A177-3AD203B41FA5}">
                      <a16:colId xmlns:a16="http://schemas.microsoft.com/office/drawing/2014/main" val="1382703350"/>
                    </a:ext>
                  </a:extLst>
                </a:gridCol>
                <a:gridCol w="2503153">
                  <a:extLst>
                    <a:ext uri="{9D8B030D-6E8A-4147-A177-3AD203B41FA5}">
                      <a16:colId xmlns:a16="http://schemas.microsoft.com/office/drawing/2014/main" val="378494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Population Group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Condoms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Key Populations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PrEP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VMMC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66995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Key populations (FSW, MSM, TG, PWID)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UNAIDS consensus estimates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9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AGYW, ABYM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WPP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16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Men and women 25-34, 35-49, 50+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WPP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359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Women using condoms for family 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1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Women with unmet need for family 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114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Men 15-29 by district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Naomi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32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Pregnant and breastfeeding people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633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Sero-different couples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PLHIV from GAM. Proportion in sero-different partnerships estimated from HIV prevalence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60752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1D3511-3341-5212-3AB9-59F4D3B29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9F496A-B11E-4D0F-1853-BF0C884E8D78}"/>
              </a:ext>
            </a:extLst>
          </p:cNvPr>
          <p:cNvSpPr txBox="1"/>
          <p:nvPr/>
        </p:nvSpPr>
        <p:spPr>
          <a:xfrm>
            <a:off x="4706754" y="845423"/>
            <a:ext cx="4720275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X = indicates models using each population</a:t>
            </a:r>
          </a:p>
        </p:txBody>
      </p:sp>
    </p:spTree>
    <p:extLst>
      <p:ext uri="{BB962C8B-B14F-4D97-AF65-F5344CB8AC3E}">
        <p14:creationId xmlns:p14="http://schemas.microsoft.com/office/powerpoint/2010/main" val="3127552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7838</TotalTime>
  <Words>542</Words>
  <Application>Microsoft Office PowerPoint</Application>
  <PresentationFormat>Widescreen</PresentationFormat>
  <Paragraphs>117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Prevention Needs Tool Estimating Needs to Meet Targets</vt:lpstr>
      <vt:lpstr>Purpose and Approach</vt:lpstr>
      <vt:lpstr>Components</vt:lpstr>
      <vt:lpstr>VMMC Calculates the number of VMMCs needed by sub-national area to meet coverage targets by 2030</vt:lpstr>
      <vt:lpstr>Condom Needs Calculates the number of condoms needed to meet coverage targets by population</vt:lpstr>
      <vt:lpstr>Key Populations Calculates the number of people needing services by key population to meet coverage targets by 2030</vt:lpstr>
      <vt:lpstr>PrEP Calculates the number of person-years of PrEP required to meet coverage targets by 2030</vt:lpstr>
      <vt:lpstr>PrEP Also calculates the number of person-years of PrEP required by type</vt:lpstr>
      <vt:lpstr>Sources of Population Sizes</vt:lpstr>
      <vt:lpstr>Sources of Current Coverage</vt:lpstr>
      <vt:lpstr>2030 Global Targets are set by default</vt:lpstr>
      <vt:lpstr>When your projection is loaded you can access the tool with Tools &gt; More tools &gt; Prevention Needs</vt:lpstr>
      <vt:lpstr>Prevention Needs Tool in Spectrum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BENEDIKT, Clemens</dc:creator>
  <cp:lastModifiedBy>Robert Glaubius</cp:lastModifiedBy>
  <cp:revision>19</cp:revision>
  <dcterms:created xsi:type="dcterms:W3CDTF">2025-12-17T18:04:37Z</dcterms:created>
  <dcterms:modified xsi:type="dcterms:W3CDTF">2026-02-05T21:15:28Z</dcterms:modified>
</cp:coreProperties>
</file>